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07" d="100"/>
          <a:sy n="107" d="100"/>
        </p:scale>
        <p:origin x="176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FD740-F1C0-C748-85FE-319D3B63D982}" type="datetimeFigureOut">
              <a:rPr lang="en-US" smtClean="0"/>
              <a:t>2/21/18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C19AB-197F-D242-A343-A0DB0DDD4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50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4824682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400" b="1" i="0" u="none" strike="noStrike" cap="non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400" b="1" i="0" u="none" strike="noStrike" cap="non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400" b="1" i="0" u="none" strike="noStrike" cap="non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400" b="1" i="0" u="none" strike="noStrike" cap="non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400" b="1" i="0" u="none" strike="noStrike" cap="non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400" b="1" i="0" u="none" strike="noStrike" cap="non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400" b="1" i="0" u="none" strike="noStrike" cap="non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400" b="1" i="0" u="none" strike="noStrike" cap="non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400" b="1" i="0" u="none" strike="noStrike" cap="non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400" b="1" i="0" u="none" strike="noStrike" cap="non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400" b="1" i="0" u="none" strike="noStrike" cap="non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400" b="1" i="0" u="none" strike="noStrike" cap="non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9523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ntarell"/>
              <a:buNone/>
            </a:pPr>
            <a:r>
              <a:rPr lang="en-US" sz="4200" b="0" i="0" u="none" strike="noStrike" cap="non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Age of Revolution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A5A5A5"/>
              </a:buClr>
              <a:buSzPct val="25000"/>
              <a:buFont typeface="Noto Symbol"/>
              <a:buNone/>
            </a:pPr>
            <a:endParaRPr lang="en-US"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6" name="Shape 20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52920" y="2042184"/>
            <a:ext cx="6533220" cy="41808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lt1"/>
              </a:buClr>
              <a:buSzPct val="25000"/>
              <a:buFont typeface="Cantarell"/>
              <a:buNone/>
            </a:pPr>
            <a:r>
              <a:rPr lang="en-US" sz="4200" b="0" i="0" u="none" strike="noStrike" cap="none" dirty="0" smtClean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In the End</a:t>
            </a:r>
            <a:endParaRPr lang="en-US" sz="4200" b="0" i="0" u="none" strike="noStrike" cap="none" dirty="0">
              <a:solidFill>
                <a:schemeClr val="l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224" name="Shape 22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60375" lvl="1" indent="0">
              <a:buClr>
                <a:srgbClr val="A5A5A5"/>
              </a:buClr>
              <a:buSzPct val="90000"/>
              <a:buNone/>
            </a:pPr>
            <a:r>
              <a:rPr lang="en-US" sz="2400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Most revolutions generally end up back where they started. </a:t>
            </a:r>
          </a:p>
          <a:p>
            <a:pPr marL="460375" lvl="1" indent="0">
              <a:buClr>
                <a:srgbClr val="A5A5A5"/>
              </a:buClr>
              <a:buSzPct val="90000"/>
              <a:buNone/>
            </a:pPr>
            <a:r>
              <a:rPr lang="en-US" sz="2400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Some new ideas emerge, power structure shifts slightly, some reform is taken but overall there is still a ruling class that again tries to grab power. </a:t>
            </a:r>
          </a:p>
        </p:txBody>
      </p:sp>
    </p:spTree>
    <p:extLst>
      <p:ext uri="{BB962C8B-B14F-4D97-AF65-F5344CB8AC3E}">
        <p14:creationId xmlns:p14="http://schemas.microsoft.com/office/powerpoint/2010/main" val="347337450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lt1"/>
              </a:buClr>
              <a:buSzPct val="25000"/>
              <a:buFont typeface="Cantarell"/>
              <a:buNone/>
            </a:pPr>
            <a:r>
              <a:rPr lang="en-US" sz="4200" b="0" i="0" u="none" strike="noStrike" cap="none" dirty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What is a revolution?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4025" marR="0" lvl="0" indent="-454025" algn="l" rtl="0">
              <a:spcBef>
                <a:spcPts val="2000"/>
              </a:spcBef>
              <a:buClr>
                <a:srgbClr val="A5A5A5"/>
              </a:buClr>
              <a:buSzPct val="90000"/>
              <a:buFont typeface="Noto Symbol"/>
              <a:buChar char="↗"/>
            </a:pPr>
            <a:r>
              <a:rPr lang="en-US" sz="2400" b="0" i="0" u="none" strike="noStrike" cap="none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What </a:t>
            </a:r>
            <a:r>
              <a:rPr lang="en-US" sz="24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is a revolution?</a:t>
            </a:r>
          </a:p>
          <a:p>
            <a:pPr marL="454025" marR="0" lvl="0" indent="-454025" algn="l" rtl="0">
              <a:spcBef>
                <a:spcPts val="2000"/>
              </a:spcBef>
              <a:buClr>
                <a:srgbClr val="A5A5A5"/>
              </a:buClr>
              <a:buSzPct val="90000"/>
              <a:buFont typeface="Noto Symbol"/>
              <a:buChar char="↗"/>
            </a:pPr>
            <a:r>
              <a:rPr lang="en-US" sz="24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Are there any revolutions going on right now?</a:t>
            </a:r>
          </a:p>
          <a:p>
            <a:pPr marL="454025" marR="0" lvl="0" indent="-454025" algn="l" rtl="0">
              <a:spcBef>
                <a:spcPts val="2000"/>
              </a:spcBef>
              <a:buClr>
                <a:srgbClr val="A5A5A5"/>
              </a:buClr>
              <a:buSzPct val="90000"/>
              <a:buFont typeface="Noto Symbol"/>
              <a:buChar char="↗"/>
            </a:pPr>
            <a:r>
              <a:rPr lang="en-US" sz="24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Where?</a:t>
            </a:r>
          </a:p>
          <a:p>
            <a:pPr marL="454025" marR="0" lvl="0" indent="-454025" algn="l" rtl="0">
              <a:spcBef>
                <a:spcPts val="2000"/>
              </a:spcBef>
              <a:buClr>
                <a:srgbClr val="A5A5A5"/>
              </a:buClr>
              <a:buSzPct val="90000"/>
              <a:buFont typeface="Noto Symbol"/>
              <a:buChar char="↗"/>
            </a:pPr>
            <a:r>
              <a:rPr lang="en-US" sz="24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Share with the class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lt1"/>
              </a:buClr>
              <a:buSzPct val="25000"/>
              <a:buFont typeface="Cantarell"/>
              <a:buNone/>
            </a:pPr>
            <a:r>
              <a:rPr lang="en-US" sz="4200" b="0" i="0" u="none" strike="noStrike" cap="non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What is a revolution?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4025" marR="0" lvl="0" indent="-454025" algn="l" rtl="0">
              <a:spcBef>
                <a:spcPts val="0"/>
              </a:spcBef>
              <a:buClr>
                <a:srgbClr val="A5A5A5"/>
              </a:buClr>
              <a:buSzPct val="90000"/>
              <a:buFont typeface="Noto Symbol"/>
              <a:buChar char="↗"/>
            </a:pPr>
            <a:r>
              <a:rPr lang="en-US" sz="24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Revolution – a forcible overthrow of a government or social order in favor of a new system.</a:t>
            </a:r>
          </a:p>
          <a:p>
            <a:pPr marL="454025" marR="0" lvl="0" indent="-454025" algn="l" rtl="0">
              <a:spcBef>
                <a:spcPts val="2000"/>
              </a:spcBef>
              <a:buClr>
                <a:srgbClr val="A5A5A5"/>
              </a:buClr>
              <a:buSzPct val="90000"/>
              <a:buFont typeface="Noto Symbol"/>
              <a:buChar char="↗"/>
            </a:pPr>
            <a:r>
              <a:rPr lang="en-US" sz="24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In other words…</a:t>
            </a:r>
          </a:p>
          <a:p>
            <a:pPr marL="454025" marR="0" lvl="0" indent="-454025" algn="l" rtl="0">
              <a:spcBef>
                <a:spcPts val="2000"/>
              </a:spcBef>
              <a:buClr>
                <a:srgbClr val="A5A5A5"/>
              </a:buClr>
              <a:buSzPct val="90000"/>
              <a:buFont typeface="Noto Symbol"/>
              <a:buChar char="↗"/>
            </a:pPr>
            <a:r>
              <a:rPr lang="en-US" sz="24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When massive </a:t>
            </a:r>
            <a:r>
              <a:rPr lang="en-US" sz="2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change</a:t>
            </a:r>
            <a:r>
              <a:rPr lang="en-US" sz="24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occurs with a government or other part of society that results in a new way of doing something.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lt1"/>
              </a:buClr>
              <a:buSzPct val="25000"/>
              <a:buFont typeface="Cantarell"/>
              <a:buNone/>
            </a:pPr>
            <a:r>
              <a:rPr lang="en-US" sz="4200" b="0" i="0" u="none" strike="noStrike" cap="non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The 1700s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4025" marR="0" lvl="0" indent="-454025" algn="l" rtl="0">
              <a:spcBef>
                <a:spcPts val="0"/>
              </a:spcBef>
              <a:buClr>
                <a:srgbClr val="A5A5A5"/>
              </a:buClr>
              <a:buSzPct val="90000"/>
              <a:buFont typeface="Noto Symbol"/>
              <a:buChar char="↗"/>
            </a:pPr>
            <a:r>
              <a:rPr lang="en-US" sz="24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Remember where we have been…</a:t>
            </a:r>
          </a:p>
          <a:p>
            <a:pPr marL="454025" marR="0" lvl="0" indent="-454025" algn="l" rtl="0">
              <a:spcBef>
                <a:spcPts val="2000"/>
              </a:spcBef>
              <a:buClr>
                <a:srgbClr val="A5A5A5"/>
              </a:buClr>
              <a:buSzPct val="90000"/>
              <a:buFont typeface="Noto Symbol"/>
              <a:buChar char="↗"/>
            </a:pPr>
            <a:r>
              <a:rPr lang="en-US" sz="24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Greeks, Romans, Middle Ages, Renaissance/Reformation, Enlightenment</a:t>
            </a:r>
          </a:p>
          <a:p>
            <a:pPr marL="454025" marR="0" lvl="0" indent="-454025" algn="l" rtl="0">
              <a:spcBef>
                <a:spcPts val="2000"/>
              </a:spcBef>
              <a:buClr>
                <a:srgbClr val="A5A5A5"/>
              </a:buClr>
              <a:buSzPct val="90000"/>
              <a:buFont typeface="Noto Symbol"/>
              <a:buChar char="↗"/>
            </a:pPr>
            <a:r>
              <a:rPr lang="en-US" sz="24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The world is building up to another time of change - revolutionary change.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lt1"/>
              </a:buClr>
              <a:buSzPct val="25000"/>
              <a:buFont typeface="Cantarell"/>
              <a:buNone/>
            </a:pPr>
            <a:r>
              <a:rPr lang="en-US" sz="4200" b="0" i="0" u="none" strike="noStrike" cap="none" dirty="0" smtClean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The Anatomy of a Revolution</a:t>
            </a:r>
            <a:endParaRPr lang="en-US" sz="4200" b="0" i="0" u="none" strike="noStrike" cap="none" dirty="0">
              <a:solidFill>
                <a:schemeClr val="l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224" name="Shape 22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4025" marR="0" lvl="0" indent="-454025" algn="l" rtl="0">
              <a:spcBef>
                <a:spcPts val="0"/>
              </a:spcBef>
              <a:buClr>
                <a:srgbClr val="A5A5A5"/>
              </a:buClr>
              <a:buSzPct val="90000"/>
              <a:buFont typeface="Noto Symbol"/>
              <a:buChar char="↗"/>
            </a:pPr>
            <a:r>
              <a:rPr lang="en-US" sz="2400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Historian Crane Britton developed a blue print for the different stages of a revolution. </a:t>
            </a:r>
            <a:endParaRPr lang="en-US" sz="24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4025" marR="0" lvl="0" indent="-454025" algn="l" rtl="0">
              <a:spcBef>
                <a:spcPts val="0"/>
              </a:spcBef>
              <a:buClr>
                <a:srgbClr val="A5A5A5"/>
              </a:buClr>
              <a:buSzPct val="90000"/>
              <a:buFont typeface="Noto Symbol"/>
              <a:buChar char="↗"/>
            </a:pPr>
            <a:r>
              <a:rPr lang="en-US" sz="2400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There are four main steps that the vast majorities of Revolutions follow:</a:t>
            </a:r>
          </a:p>
          <a:p>
            <a:pPr lvl="1" indent="-454025">
              <a:buSzPct val="90000"/>
            </a:pPr>
            <a:r>
              <a:rPr lang="en-U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American Revolution 1776</a:t>
            </a:r>
          </a:p>
          <a:p>
            <a:pPr lvl="1" indent="-454025">
              <a:spcBef>
                <a:spcPts val="2000"/>
              </a:spcBef>
              <a:buSzPct val="90000"/>
            </a:pPr>
            <a:r>
              <a:rPr lang="en-U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French Revolution 1789</a:t>
            </a:r>
          </a:p>
          <a:p>
            <a:pPr lvl="1" indent="-454025">
              <a:spcBef>
                <a:spcPts val="2000"/>
              </a:spcBef>
              <a:buSzPct val="90000"/>
            </a:pPr>
            <a:r>
              <a:rPr lang="en-U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Haitian Revolution 1791</a:t>
            </a:r>
          </a:p>
          <a:p>
            <a:pPr lvl="1" indent="-454025">
              <a:spcBef>
                <a:spcPts val="2000"/>
              </a:spcBef>
              <a:buSzPct val="90000"/>
            </a:pPr>
            <a:r>
              <a:rPr lang="en-US" sz="2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Ideas of the Enlightenment thinkers were being applied in full force!</a:t>
            </a:r>
          </a:p>
          <a:p>
            <a:pPr lvl="1" indent="-454025">
              <a:buClr>
                <a:srgbClr val="A5A5A5"/>
              </a:buClr>
              <a:buSzPct val="90000"/>
            </a:pPr>
            <a:endParaRPr lang="en-US" sz="2400" dirty="0" smtClean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614145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lt1"/>
              </a:buClr>
              <a:buSzPct val="25000"/>
              <a:buFont typeface="Cantarell"/>
              <a:buNone/>
            </a:pPr>
            <a:r>
              <a:rPr lang="en-US" sz="4200" b="0" i="0" u="none" strike="noStrike" cap="none" dirty="0" smtClean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Stage One: Symptoms </a:t>
            </a:r>
            <a:endParaRPr lang="en-US" sz="4200" b="0" i="0" u="none" strike="noStrike" cap="none" dirty="0">
              <a:solidFill>
                <a:schemeClr val="l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224" name="Shape 22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1" indent="-454025">
              <a:buClr>
                <a:srgbClr val="A5A5A5"/>
              </a:buClr>
              <a:buSzPct val="90000"/>
            </a:pPr>
            <a:r>
              <a:rPr lang="en-US" sz="2400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There are certain economic restraints placed on the middle class by the government.</a:t>
            </a:r>
          </a:p>
          <a:p>
            <a:pPr lvl="1" indent="-454025">
              <a:buClr>
                <a:srgbClr val="A5A5A5"/>
              </a:buClr>
              <a:buSzPct val="90000"/>
            </a:pPr>
            <a:r>
              <a:rPr lang="en-US" sz="2400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The government is also incredibly inefficient and is unable to manage the country (inept leader, money shortage)</a:t>
            </a:r>
          </a:p>
          <a:p>
            <a:pPr lvl="1" indent="-454025">
              <a:buClr>
                <a:srgbClr val="A5A5A5"/>
              </a:buClr>
              <a:buSzPct val="90000"/>
            </a:pPr>
            <a:r>
              <a:rPr lang="en-US" sz="2400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The ruling party does not have the support of intellectuals. </a:t>
            </a:r>
          </a:p>
        </p:txBody>
      </p:sp>
    </p:spTree>
    <p:extLst>
      <p:ext uri="{BB962C8B-B14F-4D97-AF65-F5344CB8AC3E}">
        <p14:creationId xmlns:p14="http://schemas.microsoft.com/office/powerpoint/2010/main" val="216020472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lt1"/>
              </a:buClr>
              <a:buSzPct val="25000"/>
              <a:buFont typeface="Cantarell"/>
              <a:buNone/>
            </a:pPr>
            <a:r>
              <a:rPr lang="en-US" sz="4200" b="0" i="0" u="none" strike="noStrike" cap="none" dirty="0" smtClean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Stage Two: Rising Fever</a:t>
            </a:r>
            <a:endParaRPr lang="en-US" sz="4200" b="0" i="0" u="none" strike="noStrike" cap="none" dirty="0">
              <a:solidFill>
                <a:schemeClr val="l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224" name="Shape 22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1" indent="-454025">
              <a:buClr>
                <a:srgbClr val="A5A5A5"/>
              </a:buClr>
              <a:buSzPct val="90000"/>
            </a:pPr>
            <a:r>
              <a:rPr lang="en-US" sz="2400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This is the escalation of anger felt by the middle class. This is when the people rise up. </a:t>
            </a:r>
          </a:p>
          <a:p>
            <a:pPr lvl="1" indent="-454025">
              <a:buClr>
                <a:srgbClr val="A5A5A5"/>
              </a:buClr>
              <a:buSzPct val="90000"/>
            </a:pPr>
            <a:r>
              <a:rPr lang="en-US" sz="2400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This uprising culminates in a climactic battle and the current governmental structure collapses under financial debt and popular uprising. </a:t>
            </a:r>
          </a:p>
          <a:p>
            <a:pPr lvl="1" indent="-454025">
              <a:buClr>
                <a:srgbClr val="A5A5A5"/>
              </a:buClr>
              <a:buSzPct val="90000"/>
            </a:pPr>
            <a:r>
              <a:rPr lang="en-US" sz="2400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The moderates form a new government, but are unable to weather the problems facing it. </a:t>
            </a:r>
          </a:p>
        </p:txBody>
      </p:sp>
    </p:spTree>
    <p:extLst>
      <p:ext uri="{BB962C8B-B14F-4D97-AF65-F5344CB8AC3E}">
        <p14:creationId xmlns:p14="http://schemas.microsoft.com/office/powerpoint/2010/main" val="30273975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lt1"/>
              </a:buClr>
              <a:buSzPct val="25000"/>
              <a:buFont typeface="Cantarell"/>
              <a:buNone/>
            </a:pPr>
            <a:r>
              <a:rPr lang="en-US" sz="4200" b="0" i="0" u="none" strike="noStrike" cap="none" dirty="0" smtClean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Stage Three: Crisis</a:t>
            </a:r>
            <a:endParaRPr lang="en-US" sz="4200" b="0" i="0" u="none" strike="noStrike" cap="none" dirty="0">
              <a:solidFill>
                <a:schemeClr val="l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224" name="Shape 22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1" indent="-454025">
              <a:buClr>
                <a:srgbClr val="A5A5A5"/>
              </a:buClr>
              <a:buSzPct val="90000"/>
            </a:pPr>
            <a:r>
              <a:rPr lang="en-US" sz="2400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The revolution reaches a head when the moderates are violently removed from power by the radicals. </a:t>
            </a:r>
          </a:p>
          <a:p>
            <a:pPr lvl="1" indent="-454025">
              <a:buClr>
                <a:srgbClr val="A5A5A5"/>
              </a:buClr>
              <a:buSzPct val="90000"/>
            </a:pPr>
            <a:r>
              <a:rPr lang="en-US" sz="2400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This is where the Reign of Terror begins as radicals set about to violently exterminate the opposition. </a:t>
            </a:r>
          </a:p>
          <a:p>
            <a:pPr lvl="1" indent="-454025">
              <a:buClr>
                <a:srgbClr val="A5A5A5"/>
              </a:buClr>
              <a:buSzPct val="90000"/>
            </a:pPr>
            <a:r>
              <a:rPr lang="en-US" sz="2400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The Revolution also begins to lose steam with people growing tired and disillusioned. </a:t>
            </a:r>
          </a:p>
        </p:txBody>
      </p:sp>
    </p:spTree>
    <p:extLst>
      <p:ext uri="{BB962C8B-B14F-4D97-AF65-F5344CB8AC3E}">
        <p14:creationId xmlns:p14="http://schemas.microsoft.com/office/powerpoint/2010/main" val="325655963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lt1"/>
              </a:buClr>
              <a:buSzPct val="25000"/>
              <a:buFont typeface="Cantarell"/>
              <a:buNone/>
            </a:pPr>
            <a:r>
              <a:rPr lang="en-US" sz="4200" b="0" i="0" u="none" strike="noStrike" cap="none" dirty="0" smtClean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Stage Four: Convalescence </a:t>
            </a:r>
            <a:endParaRPr lang="en-US" sz="4200" b="0" i="0" u="none" strike="noStrike" cap="none" dirty="0">
              <a:solidFill>
                <a:schemeClr val="l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224" name="Shape 22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1" indent="-454025">
              <a:buClr>
                <a:srgbClr val="A5A5A5"/>
              </a:buClr>
              <a:buSzPct val="90000"/>
            </a:pPr>
            <a:r>
              <a:rPr lang="en-US" sz="2400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The revolution is winding down and the nation enters a period of recovery.</a:t>
            </a:r>
          </a:p>
          <a:p>
            <a:pPr lvl="1" indent="-454025">
              <a:buClr>
                <a:srgbClr val="A5A5A5"/>
              </a:buClr>
              <a:buSzPct val="90000"/>
            </a:pPr>
            <a:r>
              <a:rPr lang="en-US" sz="2400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 strong central leader comes to power and begins the process of stabilizing the country. </a:t>
            </a:r>
          </a:p>
          <a:p>
            <a:pPr lvl="1" indent="-454025">
              <a:buClr>
                <a:srgbClr val="A5A5A5"/>
              </a:buClr>
              <a:buSzPct val="90000"/>
            </a:pPr>
            <a:r>
              <a:rPr lang="en-US" sz="2400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Most radical beliefs are abandoned </a:t>
            </a:r>
          </a:p>
        </p:txBody>
      </p:sp>
    </p:spTree>
    <p:extLst>
      <p:ext uri="{BB962C8B-B14F-4D97-AF65-F5344CB8AC3E}">
        <p14:creationId xmlns:p14="http://schemas.microsoft.com/office/powerpoint/2010/main" val="327712813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242</TotalTime>
  <Words>408</Words>
  <Application>Microsoft Macintosh PowerPoint</Application>
  <PresentationFormat>On-screen Show (4:3)</PresentationFormat>
  <Paragraphs>40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Cambria</vt:lpstr>
      <vt:lpstr>Cantarell</vt:lpstr>
      <vt:lpstr>Noto Symbol</vt:lpstr>
      <vt:lpstr>Arial</vt:lpstr>
      <vt:lpstr>Adjacency</vt:lpstr>
      <vt:lpstr>Age of Revolution</vt:lpstr>
      <vt:lpstr>What is a revolution?</vt:lpstr>
      <vt:lpstr>What is a revolution?</vt:lpstr>
      <vt:lpstr>The 1700s</vt:lpstr>
      <vt:lpstr>The Anatomy of a Revolution</vt:lpstr>
      <vt:lpstr>Stage One: Symptoms </vt:lpstr>
      <vt:lpstr>Stage Two: Rising Fever</vt:lpstr>
      <vt:lpstr>Stage Three: Crisis</vt:lpstr>
      <vt:lpstr>Stage Four: Convalescence </vt:lpstr>
      <vt:lpstr>In the End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of Revolution</dc:title>
  <cp:lastModifiedBy>Microsoft Office User</cp:lastModifiedBy>
  <cp:revision>9</cp:revision>
  <cp:lastPrinted>2018-02-21T15:21:46Z</cp:lastPrinted>
  <dcterms:modified xsi:type="dcterms:W3CDTF">2018-02-21T15:32:13Z</dcterms:modified>
</cp:coreProperties>
</file>