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57" r:id="rId3"/>
    <p:sldId id="258" r:id="rId4"/>
    <p:sldId id="264" r:id="rId5"/>
    <p:sldId id="268" r:id="rId6"/>
    <p:sldId id="259" r:id="rId7"/>
    <p:sldId id="269" r:id="rId8"/>
    <p:sldId id="261" r:id="rId9"/>
    <p:sldId id="262" r:id="rId10"/>
    <p:sldId id="263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0" d="100"/>
          <a:sy n="60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64F3A-64BE-CD45-B11D-9D10D65FA121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9A904-7ECA-5648-BA50-22756410B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6012" y="1904999"/>
            <a:ext cx="6938963" cy="1582271"/>
          </a:xfrm>
        </p:spPr>
        <p:txBody>
          <a:bodyPr anchor="b" anchorCtr="0"/>
          <a:lstStyle>
            <a:lvl1pPr>
              <a:lnSpc>
                <a:spcPct val="95000"/>
              </a:lnSpc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6013" y="3487271"/>
            <a:ext cx="6938961" cy="1143000"/>
          </a:xfrm>
        </p:spPr>
        <p:txBody>
          <a:bodyPr/>
          <a:lstStyle>
            <a:lvl1pPr marL="0" indent="0" algn="ctr">
              <a:spcBef>
                <a:spcPts val="300"/>
              </a:spcBef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5715000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5715000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5715000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4686766"/>
            <a:ext cx="7315200" cy="400705"/>
          </a:xfrm>
          <a:prstGeom prst="rect">
            <a:avLst/>
          </a:prstGeom>
        </p:spPr>
      </p:pic>
      <p:pic>
        <p:nvPicPr>
          <p:cNvPr id="10" name="Picture 9" descr="coverAccentTo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619136"/>
            <a:ext cx="7315200" cy="391386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4754083" y="673398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754083" y="5636584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4169" y="5636584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4169" y="673398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081121" y="914400"/>
            <a:ext cx="3108960" cy="4815841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500"/>
              </a:spcBef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aption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1752600" y="565897"/>
            <a:ext cx="742950" cy="361950"/>
          </a:xfrm>
          <a:prstGeom prst="rect">
            <a:avLst/>
          </a:prstGeom>
          <a:noFill/>
        </p:spPr>
      </p:pic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1752600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50" y="412824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8450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780826"/>
            <a:ext cx="45720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993402" y="4128247"/>
            <a:ext cx="742950" cy="361950"/>
          </a:xfrm>
          <a:prstGeom prst="rect">
            <a:avLst/>
          </a:prstGeom>
          <a:noFill/>
        </p:spPr>
      </p:pic>
      <p:pic>
        <p:nvPicPr>
          <p:cNvPr id="4099" name="Picture 3" descr="scrollwork-Bottom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07649" y="4128247"/>
            <a:ext cx="742950" cy="361950"/>
          </a:xfrm>
          <a:prstGeom prst="rect">
            <a:avLst/>
          </a:prstGeom>
          <a:noFill/>
        </p:spPr>
      </p:pic>
      <p:pic>
        <p:nvPicPr>
          <p:cNvPr id="12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993402" y="565897"/>
            <a:ext cx="742950" cy="361950"/>
          </a:xfrm>
          <a:prstGeom prst="rect">
            <a:avLst/>
          </a:prstGeom>
          <a:noFill/>
        </p:spPr>
      </p:pic>
      <p:pic>
        <p:nvPicPr>
          <p:cNvPr id="4098" name="Picture 2" descr="scrollwork-To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07649" y="565897"/>
            <a:ext cx="742950" cy="36195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4406153"/>
            <a:ext cx="6583680" cy="78441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3600" b="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5446059"/>
            <a:ext cx="7543800" cy="609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buSzPct val="10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6146" name="Picture 2" descr="captionLongAccent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0650" y="5204012"/>
            <a:ext cx="6362700" cy="247650"/>
          </a:xfrm>
          <a:prstGeom prst="rect">
            <a:avLst/>
          </a:prstGeom>
          <a:noFill/>
        </p:spPr>
      </p:pic>
      <p:sp>
        <p:nvSpPr>
          <p:cNvPr id="14" name="Picture Placeholder 2"/>
          <p:cNvSpPr>
            <a:spLocks noGrp="1"/>
          </p:cNvSpPr>
          <p:nvPr>
            <p:ph type="pic" idx="13"/>
          </p:nvPr>
        </p:nvSpPr>
        <p:spPr>
          <a:xfrm>
            <a:off x="4912659" y="780826"/>
            <a:ext cx="2743200" cy="3467548"/>
          </a:xfrm>
          <a:solidFill>
            <a:schemeClr val="bg2"/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084294"/>
            <a:ext cx="7543800" cy="3639670"/>
          </a:xfrm>
        </p:spPr>
        <p:txBody>
          <a:bodyPr vert="eaVert"/>
          <a:lstStyle>
            <a:lvl5pPr>
              <a:defRPr/>
            </a:lvl5pPr>
            <a:lvl6pPr marL="2286000">
              <a:defRPr/>
            </a:lvl6pPr>
            <a:lvl7pPr marL="2286000">
              <a:defRPr/>
            </a:lvl7pPr>
            <a:lvl8pPr marL="2286000">
              <a:defRPr/>
            </a:lvl8pPr>
            <a:lvl9pPr marL="2286000"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922048"/>
            <a:ext cx="1676400" cy="4814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22048"/>
            <a:ext cx="5638800" cy="481488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5122" name="Picture 2" descr="vertical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6225" y="860612"/>
            <a:ext cx="247364" cy="493776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Embo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2519" y="4038600"/>
            <a:ext cx="6938963" cy="1174376"/>
          </a:xfrm>
        </p:spPr>
        <p:txBody>
          <a:bodyPr anchor="b" anchorCtr="0">
            <a:noAutofit/>
          </a:bodyPr>
          <a:lstStyle>
            <a:lvl1pPr>
              <a:lnSpc>
                <a:spcPct val="95000"/>
              </a:lnSpc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520" y="5212977"/>
            <a:ext cx="6938961" cy="775447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07741" y="6214969"/>
            <a:ext cx="2133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2659" y="6214969"/>
            <a:ext cx="28956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6214969"/>
            <a:ext cx="457200" cy="275478"/>
          </a:xfrm>
        </p:spPr>
        <p:txBody>
          <a:bodyPr/>
          <a:lstStyle>
            <a:lvl1pPr>
              <a:defRPr>
                <a:solidFill>
                  <a:schemeClr val="bg2">
                    <a:lumMod val="60000"/>
                    <a:lumOff val="40000"/>
                  </a:schemeClr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AccentBotto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3915801"/>
            <a:ext cx="7315200" cy="400705"/>
          </a:xfrm>
          <a:prstGeom prst="rect">
            <a:avLst/>
          </a:prstGeom>
        </p:spPr>
      </p:pic>
      <p:sp>
        <p:nvSpPr>
          <p:cNvPr id="11" name="Picture Placeholder 2"/>
          <p:cNvSpPr>
            <a:spLocks noGrp="1"/>
          </p:cNvSpPr>
          <p:nvPr>
            <p:ph type="pic" idx="13"/>
          </p:nvPr>
        </p:nvSpPr>
        <p:spPr>
          <a:xfrm>
            <a:off x="1188720" y="1004455"/>
            <a:ext cx="6766560" cy="2729345"/>
          </a:xfrm>
          <a:solidFill>
            <a:schemeClr val="bg2"/>
          </a:solidFill>
          <a:ln w="127000">
            <a:solidFill>
              <a:schemeClr val="tx1"/>
            </a:solidFill>
            <a:miter lim="800000"/>
          </a:ln>
          <a:effectLst>
            <a:outerShdw blurRad="50800" dist="38100" dir="5400000" algn="t" rotWithShape="0">
              <a:prstClr val="black">
                <a:alpha val="25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6012" y="1904998"/>
            <a:ext cx="6938964" cy="158227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012" y="3487271"/>
            <a:ext cx="6938960" cy="11430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SzPct val="100000"/>
              <a:buFont typeface="Wingdings" pitchFamily="2" charset="2"/>
              <a:buNone/>
              <a:defRPr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 descr="SectionAccentTop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18488"/>
            <a:ext cx="7315200" cy="356382"/>
          </a:xfrm>
          <a:prstGeom prst="rect">
            <a:avLst/>
          </a:prstGeom>
          <a:noFill/>
        </p:spPr>
      </p:pic>
      <p:pic>
        <p:nvPicPr>
          <p:cNvPr id="1027" name="Picture 3" descr="SectionAccentBotto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4690872"/>
            <a:ext cx="7315200" cy="35638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3425" indent="-282575">
              <a:defRPr sz="1800"/>
            </a:lvl7pPr>
            <a:lvl8pPr marL="2286000" indent="-282575">
              <a:defRPr sz="1800"/>
            </a:lvl8pPr>
            <a:lvl9pPr marL="2568575" indent="-282575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6106" y="2084293"/>
            <a:ext cx="3429000" cy="3639312"/>
          </a:xfrm>
        </p:spPr>
        <p:txBody>
          <a:bodyPr>
            <a:normAutofit/>
          </a:bodyPr>
          <a:lstStyle>
            <a:lvl1pPr marL="282575" indent="-282575">
              <a:defRPr sz="20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800"/>
            </a:lvl6pPr>
            <a:lvl7pPr marL="2005013" indent="-282575">
              <a:defRPr sz="1800"/>
            </a:lvl7pPr>
            <a:lvl8pPr marL="2287588" indent="-282575">
              <a:defRPr sz="1800"/>
            </a:lvl8pPr>
            <a:lvl9pPr marL="2568575" indent="-2809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1100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4163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69006" y="1839913"/>
            <a:ext cx="2743200" cy="903287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6106" y="2971800"/>
            <a:ext cx="3429000" cy="2751804"/>
          </a:xfrm>
        </p:spPr>
        <p:txBody>
          <a:bodyPr>
            <a:normAutofit/>
          </a:bodyPr>
          <a:lstStyle>
            <a:lvl1pPr marL="282575" indent="-282575">
              <a:defRPr sz="1800"/>
            </a:lvl1pPr>
            <a:lvl2pPr marL="573088" indent="-282575">
              <a:defRPr sz="1800"/>
            </a:lvl2pPr>
            <a:lvl3pPr marL="855663" indent="-282575">
              <a:defRPr sz="1800"/>
            </a:lvl3pPr>
            <a:lvl4pPr marL="1146175" indent="-282575">
              <a:defRPr sz="1800"/>
            </a:lvl4pPr>
            <a:lvl5pPr marL="1430338" indent="-282575">
              <a:defRPr sz="1800"/>
            </a:lvl5pPr>
            <a:lvl6pPr marL="1712913" indent="-282575">
              <a:defRPr sz="1600"/>
            </a:lvl6pPr>
            <a:lvl7pPr marL="2003425" indent="-282575">
              <a:defRPr sz="1600"/>
            </a:lvl7pPr>
            <a:lvl8pPr marL="2286000" indent="-282575">
              <a:defRPr sz="1600"/>
            </a:lvl8pPr>
            <a:lvl9pPr marL="2568575" indent="-282575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7775" y="2686050"/>
            <a:ext cx="2609850" cy="133350"/>
          </a:xfrm>
          <a:prstGeom prst="rect">
            <a:avLst/>
          </a:prstGeom>
          <a:noFill/>
        </p:spPr>
      </p:pic>
      <p:pic>
        <p:nvPicPr>
          <p:cNvPr id="12" name="Picture 2" descr="comparisonRul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5681" y="2686050"/>
            <a:ext cx="2609850" cy="133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pageAccent-Ful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5313" y="1689847"/>
            <a:ext cx="7953375" cy="304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4400"/>
            <a:ext cx="3429000" cy="1371600"/>
          </a:xfrm>
        </p:spPr>
        <p:txBody>
          <a:bodyPr anchor="b">
            <a:noAutofit/>
          </a:bodyPr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6106" y="914400"/>
            <a:ext cx="3429000" cy="4815841"/>
          </a:xfrm>
        </p:spPr>
        <p:txBody>
          <a:bodyPr>
            <a:normAutofit/>
          </a:bodyPr>
          <a:lstStyle>
            <a:lvl1pPr marL="341313" indent="-341313">
              <a:defRPr sz="2200"/>
            </a:lvl1pPr>
            <a:lvl2pPr marL="631825" indent="-284163">
              <a:defRPr sz="2000"/>
            </a:lvl2pPr>
            <a:lvl3pPr marL="914400" indent="-284163">
              <a:defRPr sz="1800"/>
            </a:lvl3pPr>
            <a:lvl4pPr marL="1196975" indent="-284163">
              <a:defRPr sz="1800"/>
            </a:lvl4pPr>
            <a:lvl5pPr marL="1487488" indent="-284163">
              <a:defRPr sz="1800"/>
            </a:lvl5pPr>
            <a:lvl6pPr marL="1770063" indent="-284163">
              <a:defRPr sz="1800"/>
            </a:lvl6pPr>
            <a:lvl7pPr marL="2060575" indent="-284163">
              <a:defRPr sz="1800"/>
            </a:lvl7pPr>
            <a:lvl8pPr marL="2344738" indent="-284163">
              <a:defRPr sz="1800"/>
            </a:lvl8pPr>
            <a:lvl9pPr marL="2627313" indent="-284163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2667001"/>
            <a:ext cx="3429000" cy="28956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  <p:pic>
        <p:nvPicPr>
          <p:cNvPr id="3074" name="Picture 2" descr="captionAcc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326341"/>
            <a:ext cx="3429000" cy="2403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Edging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0" y="381000"/>
            <a:ext cx="7543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84294"/>
            <a:ext cx="6949440" cy="3639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118412"/>
            <a:ext cx="2133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8EAFA9-7502-42D3-9B79-C38E938C236F}" type="datetimeFigureOut">
              <a:rPr lang="en-US" smtClean="0"/>
              <a:t>1/8/16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18412"/>
            <a:ext cx="28956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3400" y="6118412"/>
            <a:ext cx="457200" cy="2754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D57B0AA-AC8E-4463-ADAC-E87D09B82E4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SzPct val="100000"/>
        <a:buFont typeface="Wingdings" pitchFamily="2" charset="2"/>
        <a:buChar char="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32004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657600" indent="-457200" algn="l" defTabSz="914400" rtl="0" eaLnBrk="1" latinLnBrk="0" hangingPunct="1">
        <a:spcBef>
          <a:spcPts val="1500"/>
        </a:spcBef>
        <a:buClr>
          <a:schemeClr val="tx1">
            <a:lumMod val="60000"/>
            <a:lumOff val="40000"/>
          </a:schemeClr>
        </a:buClr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114800" indent="-457200" algn="l" defTabSz="914400" rtl="0" eaLnBrk="1" latinLnBrk="0" hangingPunct="1">
        <a:spcBef>
          <a:spcPts val="1500"/>
        </a:spcBef>
        <a:buSzPct val="100000"/>
        <a:buFont typeface="Wingdings" pitchFamily="2" charset="2"/>
        <a:buChar char="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French Revolution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Part 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907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Assembly 1789</a:t>
            </a:r>
            <a:endParaRPr lang="en-US" dirty="0"/>
          </a:p>
        </p:txBody>
      </p:sp>
      <p:pic>
        <p:nvPicPr>
          <p:cNvPr id="5" name="Content Placeholder 4" descr="Le_Serment_du_Jeu_de_paume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4" r="19304"/>
          <a:stretch>
            <a:fillRect/>
          </a:stretch>
        </p:blipFill>
        <p:spPr>
          <a:xfrm>
            <a:off x="664235" y="2084293"/>
            <a:ext cx="3903709" cy="414313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King asked the people for help,  but in the end, they revolt.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said they would conduct no business until the king was fair.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changed their name to National Assembly on June 19.</a:t>
            </a:r>
          </a:p>
          <a:p>
            <a:r>
              <a:rPr lang="en-US" dirty="0" smtClean="0"/>
              <a:t>Most of the 1</a:t>
            </a:r>
            <a:r>
              <a:rPr lang="en-US" baseline="30000" dirty="0" smtClean="0"/>
              <a:t>st</a:t>
            </a:r>
            <a:r>
              <a:rPr lang="en-US" dirty="0" smtClean="0"/>
              <a:t> joined them.</a:t>
            </a:r>
          </a:p>
          <a:p>
            <a:r>
              <a:rPr lang="en-US" dirty="0" smtClean="0"/>
              <a:t>Doors to the palace were then locked, so they went to the tennis courts.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429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Tennis Court Oath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Established a Constitutional Monarchy that would not disband until a constitution was created. </a:t>
            </a:r>
          </a:p>
          <a:p>
            <a:r>
              <a:rPr lang="en-US" dirty="0" smtClean="0"/>
              <a:t>Took away all of church owned land. </a:t>
            </a:r>
            <a:endParaRPr lang="en-US" dirty="0"/>
          </a:p>
        </p:txBody>
      </p:sp>
      <p:pic>
        <p:nvPicPr>
          <p:cNvPr id="4" name="Picture 3" descr="lorde___tennis_court_cover_album_single_by_alerochi1-d73qhh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1" y="3727969"/>
            <a:ext cx="2851710" cy="2851710"/>
          </a:xfrm>
          <a:prstGeom prst="rect">
            <a:avLst/>
          </a:prstGeom>
        </p:spPr>
      </p:pic>
      <p:pic>
        <p:nvPicPr>
          <p:cNvPr id="5" name="Picture 4" descr="tenniscourtoath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911" y="3114006"/>
            <a:ext cx="2591614" cy="346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55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Storming of the Bastille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July 14, 1789</a:t>
            </a:r>
          </a:p>
          <a:p>
            <a:r>
              <a:rPr lang="en-US" dirty="0" smtClean="0"/>
              <a:t>25% unemployment in France </a:t>
            </a:r>
          </a:p>
          <a:p>
            <a:r>
              <a:rPr lang="en-US" dirty="0" smtClean="0"/>
              <a:t>People were outraged, rushed a fortress (basically a prison) and captured it. It represented the corrupt king. </a:t>
            </a:r>
          </a:p>
          <a:p>
            <a:r>
              <a:rPr lang="en-US" dirty="0" smtClean="0"/>
              <a:t>This was the beginning of the French Revolution and the fight for independence. </a:t>
            </a:r>
            <a:endParaRPr lang="en-US" dirty="0"/>
          </a:p>
        </p:txBody>
      </p:sp>
      <p:pic>
        <p:nvPicPr>
          <p:cNvPr id="7" name="Content Placeholder 6" descr="Prise_de_la_Bastille.jpg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9" r="14819"/>
          <a:stretch>
            <a:fillRect/>
          </a:stretch>
        </p:blipFill>
        <p:spPr>
          <a:xfrm>
            <a:off x="4717348" y="2084292"/>
            <a:ext cx="4100387" cy="4351877"/>
          </a:xfrm>
        </p:spPr>
      </p:pic>
    </p:spTree>
    <p:extLst>
      <p:ext uri="{BB962C8B-B14F-4D97-AF65-F5344CB8AC3E}">
        <p14:creationId xmlns:p14="http://schemas.microsoft.com/office/powerpoint/2010/main" val="1537224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March on Versailles</a:t>
            </a:r>
            <a:endParaRPr lang="en-US" dirty="0"/>
          </a:p>
        </p:txBody>
      </p:sp>
      <p:pic>
        <p:nvPicPr>
          <p:cNvPr id="5" name="Content Placeholder 4" descr="rhone2014x101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1" r="18901"/>
          <a:stretch>
            <a:fillRect/>
          </a:stretch>
        </p:blipFill>
        <p:spPr>
          <a:xfrm>
            <a:off x="664236" y="2084292"/>
            <a:ext cx="4034828" cy="4282297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October 5, 1789 </a:t>
            </a:r>
          </a:p>
          <a:p>
            <a:r>
              <a:rPr lang="en-US" dirty="0" smtClean="0"/>
              <a:t>7,000 women stormed the palace of the Royal Family</a:t>
            </a:r>
          </a:p>
          <a:p>
            <a:r>
              <a:rPr lang="en-US" dirty="0" smtClean="0"/>
              <a:t>They are captured and taken to Paris (Louis, and Marie Antoinette). </a:t>
            </a:r>
          </a:p>
          <a:p>
            <a:r>
              <a:rPr lang="en-US" dirty="0" smtClean="0"/>
              <a:t>They royal family will never go back, prisoners.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2368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Jacques_Bertaux_-_Prise_du_palais_des_Tuileries_-_17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1" b="10221"/>
          <a:stretch>
            <a:fillRect/>
          </a:stretch>
        </p:blipFill>
        <p:spPr>
          <a:xfrm>
            <a:off x="150297" y="381000"/>
            <a:ext cx="8820455" cy="5985589"/>
          </a:xfrm>
        </p:spPr>
      </p:pic>
    </p:spTree>
    <p:extLst>
      <p:ext uri="{BB962C8B-B14F-4D97-AF65-F5344CB8AC3E}">
        <p14:creationId xmlns:p14="http://schemas.microsoft.com/office/powerpoint/2010/main" val="3176926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xécution_de_Marie_Antoinette_le_16_octobre_179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1" b="13501"/>
          <a:stretch>
            <a:fillRect/>
          </a:stretch>
        </p:blipFill>
        <p:spPr>
          <a:xfrm>
            <a:off x="185261" y="380999"/>
            <a:ext cx="8716965" cy="6142145"/>
          </a:xfrm>
        </p:spPr>
      </p:pic>
    </p:spTree>
    <p:extLst>
      <p:ext uri="{BB962C8B-B14F-4D97-AF65-F5344CB8AC3E}">
        <p14:creationId xmlns:p14="http://schemas.microsoft.com/office/powerpoint/2010/main" val="56079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at a </a:t>
            </a:r>
            <a:r>
              <a:rPr lang="en-US" dirty="0" smtClean="0"/>
              <a:t>Glance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Center of learning, science, society, trade. </a:t>
            </a:r>
          </a:p>
          <a:p>
            <a:r>
              <a:rPr lang="en-US" dirty="0" smtClean="0"/>
              <a:t>Society was broken into Estates </a:t>
            </a:r>
          </a:p>
          <a:p>
            <a:pPr lvl="1"/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Estate: The clergy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Estate: The nobility 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Estate: Peasants/Bourgeoisie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91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three-estate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55" b="12355"/>
          <a:stretch>
            <a:fillRect/>
          </a:stretch>
        </p:blipFill>
        <p:spPr>
          <a:xfrm>
            <a:off x="452306" y="0"/>
            <a:ext cx="8385081" cy="6726681"/>
          </a:xfrm>
        </p:spPr>
      </p:pic>
    </p:spTree>
    <p:extLst>
      <p:ext uri="{BB962C8B-B14F-4D97-AF65-F5344CB8AC3E}">
        <p14:creationId xmlns:p14="http://schemas.microsoft.com/office/powerpoint/2010/main" val="837663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was happening in France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Crisis </a:t>
            </a:r>
          </a:p>
          <a:p>
            <a:pPr lvl="1"/>
            <a:r>
              <a:rPr lang="en-US" dirty="0" smtClean="0"/>
              <a:t>France was in MAJOR debt, but why? </a:t>
            </a:r>
          </a:p>
          <a:p>
            <a:pPr lvl="2"/>
            <a:r>
              <a:rPr lang="en-US" dirty="0" smtClean="0"/>
              <a:t>They helped finance American Revolution</a:t>
            </a:r>
          </a:p>
          <a:p>
            <a:pPr lvl="2"/>
            <a:r>
              <a:rPr lang="en-US" dirty="0" smtClean="0"/>
              <a:t>Majority of people were poor</a:t>
            </a:r>
          </a:p>
          <a:p>
            <a:pPr lvl="2"/>
            <a:r>
              <a:rPr lang="en-US" dirty="0" smtClean="0"/>
              <a:t>King lived in opulent palace of Versailles.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016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hateau_de_Versailles_1668_Pierre_Patel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4" b="13934"/>
          <a:stretch>
            <a:fillRect/>
          </a:stretch>
        </p:blipFill>
        <p:spPr>
          <a:xfrm>
            <a:off x="2931198" y="3409430"/>
            <a:ext cx="6212801" cy="3448569"/>
          </a:xfrm>
        </p:spPr>
      </p:pic>
      <p:pic>
        <p:nvPicPr>
          <p:cNvPr id="4" name="Picture 3" descr="66a39a69e122d6ba8af48474cc97d44f5ff034a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975380" cy="3409431"/>
          </a:xfrm>
          <a:prstGeom prst="rect">
            <a:avLst/>
          </a:prstGeom>
        </p:spPr>
      </p:pic>
      <p:pic>
        <p:nvPicPr>
          <p:cNvPr id="6" name="Picture 5" descr="941890-marie-antoinett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381" y="189368"/>
            <a:ext cx="4168619" cy="3126464"/>
          </a:xfrm>
          <a:prstGeom prst="rect">
            <a:avLst/>
          </a:prstGeom>
        </p:spPr>
      </p:pic>
      <p:pic>
        <p:nvPicPr>
          <p:cNvPr id="7" name="Picture 6" descr="Louis_XVI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0054"/>
            <a:ext cx="2931198" cy="375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5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Result</a:t>
            </a:r>
            <a:endParaRPr lang="en-US" dirty="0"/>
          </a:p>
        </p:txBody>
      </p:sp>
      <p:pic>
        <p:nvPicPr>
          <p:cNvPr id="5" name="Content Placeholder 4" descr="012793efe5d4c5905ac6ee03f1a4f3937bfdb31c58d62779b7f335887fa398d3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r="2880"/>
          <a:stretch>
            <a:fillRect/>
          </a:stretch>
        </p:blipFill>
        <p:spPr/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Sharp increase of taxes on the third estate </a:t>
            </a:r>
          </a:p>
          <a:p>
            <a:r>
              <a:rPr lang="en-US" dirty="0" smtClean="0"/>
              <a:t>Poor wheat harvest caused an increase in price of flour and bread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78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King Louis XVI was desperate because France was in debt. </a:t>
            </a:r>
          </a:p>
          <a:p>
            <a:r>
              <a:rPr lang="en-US" dirty="0" smtClean="0"/>
              <a:t>He called a meeting of the Estates General. </a:t>
            </a:r>
          </a:p>
          <a:p>
            <a:pPr lvl="1"/>
            <a:r>
              <a:rPr lang="en-US" dirty="0" smtClean="0"/>
              <a:t>All Estates meet, each gets one vote </a:t>
            </a:r>
          </a:p>
        </p:txBody>
      </p:sp>
      <p:pic>
        <p:nvPicPr>
          <p:cNvPr id="5" name="Content Placeholder 4" descr="GzJW6k6zbb1f3feFEPHcYdsq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30" r="18130"/>
          <a:stretch>
            <a:fillRect/>
          </a:stretch>
        </p:blipFill>
        <p:spPr>
          <a:xfrm>
            <a:off x="4665158" y="1927737"/>
            <a:ext cx="4198726" cy="4456248"/>
          </a:xfrm>
        </p:spPr>
      </p:pic>
    </p:spTree>
    <p:extLst>
      <p:ext uri="{BB962C8B-B14F-4D97-AF65-F5344CB8AC3E}">
        <p14:creationId xmlns:p14="http://schemas.microsoft.com/office/powerpoint/2010/main" val="2382413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rmal">
  <a:themeElements>
    <a:clrScheme name="Formal">
      <a:dk1>
        <a:srgbClr val="534239"/>
      </a:dk1>
      <a:lt1>
        <a:srgbClr val="FFFFFF"/>
      </a:lt1>
      <a:dk2>
        <a:srgbClr val="3D3A48"/>
      </a:dk2>
      <a:lt2>
        <a:srgbClr val="E1DFD1"/>
      </a:lt2>
      <a:accent1>
        <a:srgbClr val="907F76"/>
      </a:accent1>
      <a:accent2>
        <a:srgbClr val="A46645"/>
      </a:accent2>
      <a:accent3>
        <a:srgbClr val="CD9C47"/>
      </a:accent3>
      <a:accent4>
        <a:srgbClr val="9A92CD"/>
      </a:accent4>
      <a:accent5>
        <a:srgbClr val="7D639B"/>
      </a:accent5>
      <a:accent6>
        <a:srgbClr val="733678"/>
      </a:accent6>
      <a:hlink>
        <a:srgbClr val="A84914"/>
      </a:hlink>
      <a:folHlink>
        <a:srgbClr val="B25672"/>
      </a:folHlink>
    </a:clrScheme>
    <a:fontScheme name="Formal">
      <a:maj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ajorFont>
      <a:minorFont>
        <a:latin typeface="Garamond"/>
        <a:ea typeface=""/>
        <a:cs typeface=""/>
        <a:font script="Jpan" typeface="ヒラギノ明朝 Pro W3"/>
        <a:font script="Hans" typeface="宋体"/>
        <a:font script="Hant" typeface="新細明體"/>
      </a:minorFont>
    </a:fontScheme>
    <a:fmtScheme name="Form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0000"/>
                <a:satMod val="200000"/>
              </a:schemeClr>
              <a:schemeClr val="phClr">
                <a:shade val="90000"/>
                <a:satMod val="150000"/>
              </a:schemeClr>
            </a:duotone>
          </a:blip>
          <a:tile tx="0" ty="0" sx="50000" sy="5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80000"/>
                <a:satMod val="135000"/>
              </a:schemeClr>
              <a:schemeClr val="phClr">
                <a:shade val="80000"/>
                <a:satMod val="150000"/>
              </a:schemeClr>
            </a:duotone>
          </a:blip>
          <a:tile tx="0" ty="0" sx="65000" sy="65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>
              <a:shade val="90000"/>
              <a:alpha val="90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85000"/>
              <a:alpha val="90000"/>
              <a:satMod val="125000"/>
            </a:schemeClr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88900" dist="38100" dir="5400000" sx="101000" sy="101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morning" dir="t">
              <a:rot lat="0" lon="0" rev="6000000"/>
            </a:lightRig>
          </a:scene3d>
          <a:sp3d prstMaterial="metal">
            <a:bevelT w="25400" h="12700" prst="artDeco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tint val="50000"/>
                <a:satMod val="250000"/>
              </a:schemeClr>
              <a:schemeClr val="phClr">
                <a:shade val="80000"/>
                <a:satMod val="175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tint val="10000"/>
                <a:satMod val="260000"/>
                <a:lumMod val="115000"/>
              </a:schemeClr>
              <a:schemeClr val="phClr">
                <a:shade val="75000"/>
                <a:satMod val="175000"/>
                <a:lumMod val="10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Formal.thmx</Template>
  <TotalTime>294</TotalTime>
  <Words>309</Words>
  <Application>Microsoft Macintosh PowerPoint</Application>
  <PresentationFormat>On-screen Show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Formal</vt:lpstr>
      <vt:lpstr>The French Revolution</vt:lpstr>
      <vt:lpstr>PowerPoint Presentation</vt:lpstr>
      <vt:lpstr>PowerPoint Presentation</vt:lpstr>
      <vt:lpstr>France at a Glance</vt:lpstr>
      <vt:lpstr>PowerPoint Presentation</vt:lpstr>
      <vt:lpstr>What was happening in France</vt:lpstr>
      <vt:lpstr>PowerPoint Presentation</vt:lpstr>
      <vt:lpstr>The Result</vt:lpstr>
      <vt:lpstr>Solutions</vt:lpstr>
      <vt:lpstr>National Assembly 1789</vt:lpstr>
      <vt:lpstr>The Tennis Court Oath</vt:lpstr>
      <vt:lpstr>Storming of the Bastille</vt:lpstr>
      <vt:lpstr>The March on Versailles</vt:lpstr>
    </vt:vector>
  </TitlesOfParts>
  <Company>DCSDK12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French Revolution</dc:title>
  <dc:creator>Douglas County Schools</dc:creator>
  <cp:lastModifiedBy>Douglas County Schools</cp:lastModifiedBy>
  <cp:revision>7</cp:revision>
  <cp:lastPrinted>2016-01-08T14:26:49Z</cp:lastPrinted>
  <dcterms:created xsi:type="dcterms:W3CDTF">2016-01-07T20:51:22Z</dcterms:created>
  <dcterms:modified xsi:type="dcterms:W3CDTF">2016-01-08T18:42:03Z</dcterms:modified>
</cp:coreProperties>
</file>