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1: Colliding Worlds 1450-1600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92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9956-004-9851B885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5" b="21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312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Legacies of Conquest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the 16</a:t>
            </a:r>
            <a:r>
              <a:rPr lang="en-US" baseline="30000" dirty="0" smtClean="0"/>
              <a:t>th</a:t>
            </a:r>
            <a:r>
              <a:rPr lang="en-US" dirty="0" smtClean="0"/>
              <a:t> century European colonization had barely begun, but several of its most important elements were already taking shape: </a:t>
            </a:r>
          </a:p>
          <a:p>
            <a:pPr lvl="1"/>
            <a:r>
              <a:rPr lang="en-US" dirty="0" smtClean="0"/>
              <a:t>The Spanish: learned that densely po</a:t>
            </a:r>
            <a:r>
              <a:rPr lang="en-US" dirty="0"/>
              <a:t>p</a:t>
            </a:r>
            <a:r>
              <a:rPr lang="en-US" dirty="0" smtClean="0"/>
              <a:t>ulated empires were especially vulnerable to conquest, and an incredible source of wealth. </a:t>
            </a:r>
          </a:p>
          <a:p>
            <a:pPr lvl="1"/>
            <a:r>
              <a:rPr lang="en-US" dirty="0" smtClean="0"/>
              <a:t>The Portuguese: pioneered the Transatlantic Slave TRADE and discovered the viability of sugar in the  new world. </a:t>
            </a:r>
          </a:p>
          <a:p>
            <a:pPr lvl="1"/>
            <a:r>
              <a:rPr lang="en-US" dirty="0" smtClean="0"/>
              <a:t>Devastating vulnerabilities of disease.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1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Americans were thought to have migrated over the land bridge connecting Asia to Alaska around 13,000 B.C.E. </a:t>
            </a:r>
          </a:p>
          <a:p>
            <a:r>
              <a:rPr lang="en-US" dirty="0" smtClean="0"/>
              <a:t>Most ended up migrating down to central and South America, but groups did develop throughout the continent. </a:t>
            </a:r>
          </a:p>
          <a:p>
            <a:r>
              <a:rPr lang="en-US" dirty="0" smtClean="0"/>
              <a:t>Around 6000 B.C.E. people began to domesticate crops which encouraged growth and laid the foundations for mass empires. </a:t>
            </a:r>
          </a:p>
          <a:p>
            <a:pPr lvl="1"/>
            <a:r>
              <a:rPr lang="en-US" dirty="0" smtClean="0"/>
              <a:t>The Incas and the Aztecs</a:t>
            </a:r>
          </a:p>
        </p:txBody>
      </p:sp>
      <p:pic>
        <p:nvPicPr>
          <p:cNvPr id="5" name="Content Placeholder 4" descr="06879467a5119289d72451048eeb87a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2" r="100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598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North American tribes organized as </a:t>
            </a:r>
            <a:r>
              <a:rPr lang="en-US" b="1" dirty="0" smtClean="0"/>
              <a:t>chiefdoms</a:t>
            </a:r>
            <a:r>
              <a:rPr lang="en-US" dirty="0" smtClean="0"/>
              <a:t>: where one individual claimed preeminent power over a community (ex: Powhatan).</a:t>
            </a:r>
          </a:p>
          <a:p>
            <a:r>
              <a:rPr lang="en-US" dirty="0" smtClean="0"/>
              <a:t>Others created </a:t>
            </a:r>
            <a:r>
              <a:rPr lang="en-US" b="1" dirty="0" smtClean="0"/>
              <a:t>Confederacies</a:t>
            </a:r>
            <a:r>
              <a:rPr lang="en-US" dirty="0" smtClean="0"/>
              <a:t>: power given to council of leaders (The Iroquois Confederacy) </a:t>
            </a:r>
          </a:p>
          <a:p>
            <a:pPr lvl="1"/>
            <a:r>
              <a:rPr lang="en-US" dirty="0" smtClean="0"/>
              <a:t>This was a way to combine resources, gain power in numbers.</a:t>
            </a:r>
          </a:p>
          <a:p>
            <a:r>
              <a:rPr lang="en-US" dirty="0" smtClean="0"/>
              <a:t>Social structure and organization depended on region: the Great Lakes people were mobile more social identity, the North west had powerful competing chiefdoms </a:t>
            </a:r>
            <a:endParaRPr lang="en-US" dirty="0"/>
          </a:p>
        </p:txBody>
      </p:sp>
      <p:pic>
        <p:nvPicPr>
          <p:cNvPr id="5" name="Content Placeholder 4" descr="250px-Iroquois_5_Nation_Map_c1650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6" r="11986"/>
          <a:stretch>
            <a:fillRect/>
          </a:stretch>
        </p:blipFill>
        <p:spPr>
          <a:xfrm>
            <a:off x="4338955" y="1546412"/>
            <a:ext cx="2532103" cy="2877295"/>
          </a:xfrm>
        </p:spPr>
      </p:pic>
      <p:pic>
        <p:nvPicPr>
          <p:cNvPr id="6" name="Picture 5" descr="E0AB2F0975054E9A8A2C148891A38B5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536" y="3255264"/>
            <a:ext cx="2569464" cy="360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2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Expansive trade networks tied regions together and carried valuable goods like food, tools, ritual artifacts and luxury items. </a:t>
            </a:r>
          </a:p>
          <a:p>
            <a:r>
              <a:rPr lang="en-US" dirty="0" smtClean="0"/>
              <a:t>This allowed tribes to communicate, trade resources, stabilized diets and enhance economies. </a:t>
            </a:r>
          </a:p>
          <a:p>
            <a:r>
              <a:rPr lang="en-US" dirty="0" smtClean="0"/>
              <a:t>Typically leaders of chiefdoms and confederacies held the majority of the wealth and redistributed it to his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1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Sacred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</a:t>
            </a:r>
            <a:r>
              <a:rPr lang="en-US" dirty="0"/>
              <a:t>N</a:t>
            </a:r>
            <a:r>
              <a:rPr lang="en-US" dirty="0" smtClean="0"/>
              <a:t>ative Americans were </a:t>
            </a:r>
            <a:r>
              <a:rPr lang="en-US" b="1" dirty="0" smtClean="0"/>
              <a:t>animists</a:t>
            </a:r>
            <a:r>
              <a:rPr lang="en-US" dirty="0" smtClean="0"/>
              <a:t> who believed the natural world was fused with the spiritual world.</a:t>
            </a:r>
          </a:p>
          <a:p>
            <a:r>
              <a:rPr lang="en-US" dirty="0" smtClean="0"/>
              <a:t>Women were often linked to powers of the earth and creation. </a:t>
            </a:r>
          </a:p>
          <a:p>
            <a:r>
              <a:rPr lang="en-US" dirty="0" smtClean="0"/>
              <a:t>Men were often linked to powers of war and hunting. </a:t>
            </a:r>
          </a:p>
          <a:p>
            <a:r>
              <a:rPr lang="en-US" dirty="0" smtClean="0"/>
              <a:t>Many rituals for hunting, use of the animal, war, and family heritage. </a:t>
            </a:r>
            <a:endParaRPr lang="en-US" dirty="0"/>
          </a:p>
        </p:txBody>
      </p:sp>
      <p:pic>
        <p:nvPicPr>
          <p:cNvPr id="5" name="Content Placeholder 4" descr="img0088 c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8" r="24658"/>
          <a:stretch>
            <a:fillRect/>
          </a:stretch>
        </p:blipFill>
        <p:spPr>
          <a:xfrm>
            <a:off x="4805046" y="1762125"/>
            <a:ext cx="2575113" cy="2926168"/>
          </a:xfrm>
        </p:spPr>
      </p:pic>
      <p:pic>
        <p:nvPicPr>
          <p:cNvPr id="6" name="Picture 5" descr="hqdefau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514" y="4108136"/>
            <a:ext cx="3666485" cy="274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4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Europe: Authority and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Europe kings owned vast lands and lived off peasantry’s labor. </a:t>
            </a:r>
          </a:p>
          <a:p>
            <a:r>
              <a:rPr lang="en-US" dirty="0" smtClean="0"/>
              <a:t>Power was held by established institutions because it offered stability and security in a war filled continent. </a:t>
            </a:r>
          </a:p>
          <a:p>
            <a:r>
              <a:rPr lang="en-US" dirty="0" smtClean="0"/>
              <a:t>The majority of the people were peasants who lived off king’s land. These people made up the majority of migrants to North America. </a:t>
            </a:r>
            <a:endParaRPr lang="en-US" dirty="0"/>
          </a:p>
        </p:txBody>
      </p:sp>
      <p:pic>
        <p:nvPicPr>
          <p:cNvPr id="5" name="Content Placeholder 4" descr="main-qimg-0098e25c4c22b20220cb4820f6353a1f-c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2" b="49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765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Trade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1100s Italians began to expand trade into the Arab world and eventually spread into all parts of Europe.</a:t>
            </a:r>
          </a:p>
          <a:p>
            <a:r>
              <a:rPr lang="en-US" dirty="0" smtClean="0"/>
              <a:t>This created wealthy merchants, growth of banking and manufacturing, and spurred technological innovations. </a:t>
            </a:r>
          </a:p>
          <a:p>
            <a:r>
              <a:rPr lang="en-US" dirty="0" smtClean="0"/>
              <a:t>Celebrated </a:t>
            </a:r>
            <a:r>
              <a:rPr lang="en-US" b="1" dirty="0" smtClean="0"/>
              <a:t>civic humanism: </a:t>
            </a:r>
            <a:r>
              <a:rPr lang="en-US" dirty="0" smtClean="0"/>
              <a:t>public virtue and service to the state. </a:t>
            </a:r>
          </a:p>
          <a:p>
            <a:pPr lvl="1"/>
            <a:r>
              <a:rPr lang="en-US" dirty="0" smtClean="0"/>
              <a:t>SUPER influential in the new world. </a:t>
            </a:r>
          </a:p>
          <a:p>
            <a:r>
              <a:rPr lang="en-US" dirty="0" smtClean="0"/>
              <a:t>Kings allowed trade from </a:t>
            </a:r>
            <a:r>
              <a:rPr lang="en-US" b="1" dirty="0" smtClean="0"/>
              <a:t>guilds</a:t>
            </a:r>
            <a:r>
              <a:rPr lang="en-US" dirty="0" smtClean="0"/>
              <a:t> (merchant groups) in exchange for taxes.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rise of </a:t>
            </a:r>
            <a:r>
              <a:rPr lang="en-US" b="1" dirty="0" smtClean="0"/>
              <a:t>Christianity</a:t>
            </a:r>
            <a:r>
              <a:rPr lang="en-US" dirty="0" smtClean="0"/>
              <a:t> in Europe was a turning point for the continent and became a large unifying source. </a:t>
            </a:r>
          </a:p>
          <a:p>
            <a:r>
              <a:rPr lang="en-US" b="1" dirty="0" smtClean="0"/>
              <a:t>The Crusades (1096-1291) </a:t>
            </a:r>
            <a:r>
              <a:rPr lang="en-US" dirty="0" smtClean="0"/>
              <a:t>was an attempt to push Muslims out of Europe and Arab world. </a:t>
            </a:r>
          </a:p>
          <a:p>
            <a:pPr lvl="1"/>
            <a:r>
              <a:rPr lang="en-US" dirty="0" smtClean="0"/>
              <a:t>This introduced western European merchants to new trade routes into China </a:t>
            </a:r>
          </a:p>
          <a:p>
            <a:pPr lvl="1"/>
            <a:r>
              <a:rPr lang="en-US" dirty="0" smtClean="0"/>
              <a:t>This was when Europe discovered sugar (becomes super popular and super important). </a:t>
            </a:r>
            <a:endParaRPr lang="en-US" dirty="0"/>
          </a:p>
        </p:txBody>
      </p:sp>
      <p:pic>
        <p:nvPicPr>
          <p:cNvPr id="5" name="Content Placeholder 4" descr="Crusad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4" r="230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130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and Conquest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Portugal was the first to invest in exploration and navigation. </a:t>
            </a:r>
          </a:p>
          <a:p>
            <a:r>
              <a:rPr lang="en-US" dirty="0" smtClean="0"/>
              <a:t>Eventually ports were set up along the African Coast establishing the beginnings of the lucrative and massive </a:t>
            </a:r>
            <a:r>
              <a:rPr lang="en-US" b="1" dirty="0" smtClean="0"/>
              <a:t>Atlantic Slave Trade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Spain’s Ferdinand and Isabella were the first monarchs to heavily invest in exploration financing the journey of Christopher Columbus in 1492. </a:t>
            </a:r>
          </a:p>
          <a:p>
            <a:pPr lvl="1"/>
            <a:r>
              <a:rPr lang="en-US" dirty="0"/>
              <a:t>Landed in Bahamas and believed he made it to </a:t>
            </a:r>
            <a:r>
              <a:rPr lang="en-US" dirty="0" smtClean="0"/>
              <a:t>India  </a:t>
            </a:r>
          </a:p>
          <a:p>
            <a:r>
              <a:rPr lang="en-US" dirty="0" smtClean="0"/>
              <a:t>Eventually new world was named America after Amerigo Vespucci </a:t>
            </a:r>
          </a:p>
          <a:p>
            <a:r>
              <a:rPr lang="en-US" dirty="0" smtClean="0"/>
              <a:t>Disease ravaged the new world and its natives who had never been exposed to European disease. </a:t>
            </a:r>
          </a:p>
        </p:txBody>
      </p:sp>
    </p:spTree>
    <p:extLst>
      <p:ext uri="{BB962C8B-B14F-4D97-AF65-F5344CB8AC3E}">
        <p14:creationId xmlns:p14="http://schemas.microsoft.com/office/powerpoint/2010/main" val="4091916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42</TotalTime>
  <Words>637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Saddle</vt:lpstr>
      <vt:lpstr>Chapter 1: Colliding Worlds 1450-1600</vt:lpstr>
      <vt:lpstr>Early North America</vt:lpstr>
      <vt:lpstr>Native American Organization</vt:lpstr>
      <vt:lpstr>Patterns of Trade</vt:lpstr>
      <vt:lpstr>Sacred Power</vt:lpstr>
      <vt:lpstr>Western Europe: Authority and Hierarchy</vt:lpstr>
      <vt:lpstr>Expanding Trade Networks</vt:lpstr>
      <vt:lpstr>Religion</vt:lpstr>
      <vt:lpstr>Exploration and Conquest</vt:lpstr>
      <vt:lpstr>PowerPoint Presentation</vt:lpstr>
      <vt:lpstr>Legacies of Conquest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Colliding Worlds 1450-1600</dc:title>
  <dc:creator>Douglas County Schools</dc:creator>
  <cp:lastModifiedBy>Douglas County Schools</cp:lastModifiedBy>
  <cp:revision>5</cp:revision>
  <dcterms:created xsi:type="dcterms:W3CDTF">2018-01-08T19:12:18Z</dcterms:created>
  <dcterms:modified xsi:type="dcterms:W3CDTF">2018-01-09T14:25:12Z</dcterms:modified>
</cp:coreProperties>
</file>