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5" r:id="rId8"/>
    <p:sldId id="261" r:id="rId9"/>
    <p:sldId id="262" r:id="rId10"/>
    <p:sldId id="26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15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jpe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Relationship Id="rId3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lnSpc>
                <a:spcPct val="110000"/>
              </a:lnSpc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70048" y="6356350"/>
            <a:ext cx="162763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2808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38129"/>
            <a:ext cx="758952" cy="57607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Font typeface="Calisto MT" pitchFamily="18" charset="0"/>
              <a:buNone/>
            </a:pPr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>
            <a:normAutofit/>
          </a:bodyPr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2"/>
          <a:srcRect r="14719"/>
          <a:stretch>
            <a:fillRect/>
          </a:stretch>
        </p:blipFill>
        <p:spPr>
          <a:xfrm>
            <a:off x="0" y="4482"/>
            <a:ext cx="7798112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24800" y="6356350"/>
            <a:ext cx="1066800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5400000" flipH="1">
            <a:off x="4421262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t="50000"/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303984"/>
            <a:ext cx="9144000" cy="125016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46984"/>
            <a:ext cx="9144000" cy="125016"/>
          </a:xfrm>
          <a:prstGeom prst="rect">
            <a:avLst/>
          </a:prstGeom>
        </p:spPr>
      </p:pic>
      <p:pic>
        <p:nvPicPr>
          <p:cNvPr id="7" name="Picture 6" descr="Overlay-FullBackground.jpg"/>
          <p:cNvPicPr>
            <a:picLocks noChangeAspect="1"/>
          </p:cNvPicPr>
          <p:nvPr/>
        </p:nvPicPr>
        <p:blipFill>
          <a:blip r:embed="rId3"/>
          <a:srcRect t="66667"/>
          <a:stretch>
            <a:fillRect/>
          </a:stretch>
        </p:blipFill>
        <p:spPr>
          <a:xfrm>
            <a:off x="0" y="4572000"/>
            <a:ext cx="9144000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1" name="Picture 10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pic>
        <p:nvPicPr>
          <p:cNvPr id="13" name="Picture 12" descr="Overlay-FullBackground.jpg"/>
          <p:cNvPicPr>
            <a:picLocks noChangeAspect="1"/>
          </p:cNvPicPr>
          <p:nvPr/>
        </p:nvPicPr>
        <p:blipFill>
          <a:blip r:embed="rId3"/>
          <a:srcRect t="23333"/>
          <a:stretch>
            <a:fillRect/>
          </a:stretch>
        </p:blipFill>
        <p:spPr>
          <a:xfrm>
            <a:off x="0" y="1425388"/>
            <a:ext cx="9144000" cy="543261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ruleShadow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07592"/>
            <a:ext cx="9144000" cy="12501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FullBackground.jpg"/>
          <p:cNvPicPr>
            <a:picLocks noChangeAspect="1"/>
          </p:cNvPicPr>
          <p:nvPr/>
        </p:nvPicPr>
        <p:blipFill>
          <a:blip r:embed="rId3"/>
          <a:srcRect t="21046"/>
          <a:stretch>
            <a:fillRect/>
          </a:stretch>
        </p:blipFill>
        <p:spPr>
          <a:xfrm>
            <a:off x="0" y="1447800"/>
            <a:ext cx="9144000" cy="54146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Overlay-FullBackgroun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482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2"/>
          <a:srcRect l="50000"/>
          <a:stretch>
            <a:fillRect/>
          </a:stretch>
        </p:blipFill>
        <p:spPr>
          <a:xfrm>
            <a:off x="4572000" y="4482"/>
            <a:ext cx="457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667000" y="6356350"/>
            <a:ext cx="1622612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42047" y="6356350"/>
            <a:ext cx="1891553" cy="3651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808" y="5748338"/>
            <a:ext cx="762000" cy="576262"/>
          </a:xfrm>
        </p:spPr>
        <p:txBody>
          <a:bodyPr vert="horz" lIns="91440" tIns="45720" rIns="91440" bIns="45720" rtlCol="0" anchor="ctr">
            <a:noAutofit/>
          </a:bodyPr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  <p:pic>
        <p:nvPicPr>
          <p:cNvPr id="10" name="Picture 9" descr="overlay-ruleShadow.png"/>
          <p:cNvPicPr>
            <a:picLocks noChangeAspect="1"/>
          </p:cNvPicPr>
          <p:nvPr/>
        </p:nvPicPr>
        <p:blipFill>
          <a:blip r:embed="rId3"/>
          <a:srcRect r="25031"/>
          <a:stretch>
            <a:fillRect/>
          </a:stretch>
        </p:blipFill>
        <p:spPr>
          <a:xfrm rot="16200000">
            <a:off x="1086391" y="3365075"/>
            <a:ext cx="6855164" cy="125016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8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49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D85AC8A2-C63C-49A4-89E9-2E4420D2ECA8}" type="datetimeFigureOut">
              <a:rPr lang="en-US" smtClean="0"/>
              <a:t>1/16/18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2047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</a:lstStyle>
          <a:p>
            <a:fld id="{74C7E049-B585-4EE6-96C0-EEB30EAA14F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282575" indent="-282575" algn="l" defTabSz="914400" rtl="0" eaLnBrk="1" latinLnBrk="0" hangingPunct="1">
        <a:spcBef>
          <a:spcPts val="2000"/>
        </a:spcBef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77850" indent="-2952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6042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143000" indent="-282575" algn="l" defTabSz="914400" rtl="0" eaLnBrk="1" latinLnBrk="0" hangingPunct="1">
        <a:spcBef>
          <a:spcPts val="600"/>
        </a:spcBef>
        <a:buClr>
          <a:schemeClr val="bg2">
            <a:lumMod val="60000"/>
            <a:lumOff val="40000"/>
          </a:schemeClr>
        </a:buClr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425575" indent="-282575" algn="l" defTabSz="914400" rtl="0" eaLnBrk="1" latinLnBrk="0" hangingPunct="1">
        <a:spcBef>
          <a:spcPts val="600"/>
        </a:spcBef>
        <a:buFont typeface="Calisto MT" pitchFamily="18" charset="0"/>
        <a:buChar char="•"/>
        <a:defRPr sz="18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7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Early British Colonies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452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Wheel of Empire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1650s: England sets out to create a centrally managed Atlantic empire and slowly achieve aspects of their goal. </a:t>
            </a:r>
          </a:p>
          <a:p>
            <a:r>
              <a:rPr lang="en-US" dirty="0" smtClean="0"/>
              <a:t>Internal unrest and salutary neglect weakened British control of colonies. </a:t>
            </a:r>
          </a:p>
          <a:p>
            <a:r>
              <a:rPr lang="en-US" dirty="0" smtClean="0"/>
              <a:t>1740s: Britain recognizes the threat of self government and vows to reassert power.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0784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ms_file_7280816_med.jpg.gif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618" b="23618"/>
          <a:stretch>
            <a:fillRect/>
          </a:stretch>
        </p:blipFill>
        <p:spPr>
          <a:xfrm>
            <a:off x="158757" y="346943"/>
            <a:ext cx="8913862" cy="6268491"/>
          </a:xfrm>
        </p:spPr>
      </p:pic>
    </p:spTree>
    <p:extLst>
      <p:ext uri="{BB962C8B-B14F-4D97-AF65-F5344CB8AC3E}">
        <p14:creationId xmlns:p14="http://schemas.microsoft.com/office/powerpoint/2010/main" val="3124141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restoration Colonies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 1663 Carolina, New York, New Jersey, and Pennsylvania were established as Restoration Colonies.</a:t>
            </a:r>
          </a:p>
          <a:p>
            <a:pPr lvl="1"/>
            <a:r>
              <a:rPr lang="en-US" dirty="0" smtClean="0"/>
              <a:t>Largely independent and controlled by proprietors as long as they generally followed English law.  </a:t>
            </a:r>
          </a:p>
          <a:p>
            <a:r>
              <a:rPr lang="en-US" dirty="0" smtClean="0"/>
              <a:t>Many policies were put in place to help expand the British economy and give them trade advantages with the colonies.</a:t>
            </a:r>
          </a:p>
          <a:p>
            <a:pPr lvl="1"/>
            <a:r>
              <a:rPr lang="en-US" dirty="0" smtClean="0"/>
              <a:t>The Navigation Acts </a:t>
            </a:r>
          </a:p>
          <a:p>
            <a:pPr lvl="1"/>
            <a:r>
              <a:rPr lang="en-US" dirty="0" smtClean="0"/>
              <a:t>The Revenue Acts of 1673</a:t>
            </a:r>
          </a:p>
        </p:txBody>
      </p:sp>
    </p:spTree>
    <p:extLst>
      <p:ext uri="{BB962C8B-B14F-4D97-AF65-F5344CB8AC3E}">
        <p14:creationId xmlns:p14="http://schemas.microsoft.com/office/powerpoint/2010/main" val="2838236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King James II expands British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James II wanted more formal control of British American colonies </a:t>
            </a:r>
          </a:p>
          <a:p>
            <a:pPr lvl="1"/>
            <a:r>
              <a:rPr lang="en-US" dirty="0" smtClean="0"/>
              <a:t>Revoked Connecticut and Rhode Island charters, and created the Dominion of New England (formally Massachusetts Bay and Plymouth)</a:t>
            </a:r>
          </a:p>
          <a:p>
            <a:r>
              <a:rPr lang="en-US" dirty="0" smtClean="0"/>
              <a:t>Banned town meetings, and invalidated land titles given under original charter, colonists now had to pay an annual fee for land they previously owned. </a:t>
            </a:r>
            <a:endParaRPr lang="en-US" dirty="0"/>
          </a:p>
        </p:txBody>
      </p:sp>
      <p:pic>
        <p:nvPicPr>
          <p:cNvPr id="5" name="Content Placeholder 4" descr="220px-James_II_by_Peter_Lely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14" b="161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469972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glorious Revolution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England, a coup took place and James II was forced to create a constitutional monarchy. </a:t>
            </a:r>
          </a:p>
          <a:p>
            <a:pPr lvl="1"/>
            <a:r>
              <a:rPr lang="en-US" dirty="0" smtClean="0"/>
              <a:t>This was inspired by the writings of John Locke (life, liberty, property)</a:t>
            </a:r>
          </a:p>
          <a:p>
            <a:r>
              <a:rPr lang="en-US" dirty="0" smtClean="0"/>
              <a:t>This inspired colonial political leaders to expand power of colonial assemblies (i.e. take power away from monarch appointed governors). </a:t>
            </a:r>
          </a:p>
          <a:p>
            <a:r>
              <a:rPr lang="en-US" dirty="0" smtClean="0"/>
              <a:t>Because of the continual wars England was in, they largely left the colonies alone. This furthered the norm of independent rule.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410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south Atlantic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Britain won thousands of acres of land in the colonies through victories in Europe, and set up a quest for commercial supremacy. </a:t>
            </a:r>
          </a:p>
          <a:p>
            <a:r>
              <a:rPr lang="en-US" dirty="0" smtClean="0"/>
              <a:t>Focus was on new agricultural products and slaves. </a:t>
            </a:r>
          </a:p>
          <a:p>
            <a:r>
              <a:rPr lang="en-US" dirty="0" smtClean="0"/>
              <a:t>England made a TON of money and helped them become an economic world leader </a:t>
            </a:r>
          </a:p>
          <a:p>
            <a:r>
              <a:rPr lang="en-US" dirty="0" smtClean="0"/>
              <a:t>Slavery became a core institution in the colonies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4341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map_3-04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33" y="437490"/>
            <a:ext cx="8325014" cy="6067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5666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rise of colonial assemblies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colonies continued to limit the power of crown officials </a:t>
            </a:r>
          </a:p>
          <a:p>
            <a:pPr lvl="1"/>
            <a:r>
              <a:rPr lang="en-US" dirty="0" smtClean="0"/>
              <a:t>Took the power to tax and make government appointments</a:t>
            </a:r>
          </a:p>
          <a:p>
            <a:r>
              <a:rPr lang="en-US" dirty="0" smtClean="0"/>
              <a:t>Because of salutary neglect, these assemblies gained power and Britain largely let them have internal affairs.</a:t>
            </a:r>
          </a:p>
          <a:p>
            <a:r>
              <a:rPr lang="en-US" dirty="0" smtClean="0"/>
              <a:t>These assemblies were responsive to people and increased resistance to British control. </a:t>
            </a:r>
          </a:p>
          <a:p>
            <a:pPr lvl="1"/>
            <a:r>
              <a:rPr lang="en-US" dirty="0" smtClean="0"/>
              <a:t>This was the foundation of the American independence movement.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209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Restrictions increase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Parliament tried to prohibit colonies from manufacturing items, with the goal of stifling colonial economy (it was all about control and money)</a:t>
            </a:r>
          </a:p>
          <a:p>
            <a:r>
              <a:rPr lang="en-US" dirty="0" smtClean="0"/>
              <a:t>Colonies were drained of money, couldn’t borrow money or sell goods. </a:t>
            </a:r>
            <a:endParaRPr lang="en-US" dirty="0"/>
          </a:p>
          <a:p>
            <a:r>
              <a:rPr lang="en-US" dirty="0" smtClean="0"/>
              <a:t>Anger and tension in the colonies starts to brew. </a:t>
            </a:r>
          </a:p>
          <a:p>
            <a:r>
              <a:rPr lang="en-US" dirty="0" smtClean="0"/>
              <a:t>Charles Townshend gains power in England and vows to create more control of the colonies. </a:t>
            </a:r>
            <a:endParaRPr lang="en-US" dirty="0"/>
          </a:p>
        </p:txBody>
      </p:sp>
      <p:pic>
        <p:nvPicPr>
          <p:cNvPr id="5" name="Content Placeholder 4" descr="CharlesTownshend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" b="124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59148759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Precedent">
  <a:themeElements>
    <a:clrScheme name="Precedent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Precedent.thmx</Template>
  <TotalTime>35</TotalTime>
  <Words>456</Words>
  <Application>Microsoft Macintosh PowerPoint</Application>
  <PresentationFormat>On-screen Show (4:3)</PresentationFormat>
  <Paragraphs>36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Precedent</vt:lpstr>
      <vt:lpstr>The Early British Colonies</vt:lpstr>
      <vt:lpstr>PowerPoint Presentation</vt:lpstr>
      <vt:lpstr>The restoration Colonies</vt:lpstr>
      <vt:lpstr>King James II expands British control</vt:lpstr>
      <vt:lpstr>The glorious Revolution</vt:lpstr>
      <vt:lpstr>The south Atlantic System</vt:lpstr>
      <vt:lpstr>PowerPoint Presentation</vt:lpstr>
      <vt:lpstr>The rise of colonial assemblies</vt:lpstr>
      <vt:lpstr>Restrictions increase</vt:lpstr>
      <vt:lpstr>Wheel of Empire</vt:lpstr>
    </vt:vector>
  </TitlesOfParts>
  <Company>DCSDK12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Early British Colonies</dc:title>
  <dc:creator>Douglas County Schools</dc:creator>
  <cp:lastModifiedBy>Douglas County Schools</cp:lastModifiedBy>
  <cp:revision>4</cp:revision>
  <dcterms:created xsi:type="dcterms:W3CDTF">2018-01-16T14:48:45Z</dcterms:created>
  <dcterms:modified xsi:type="dcterms:W3CDTF">2018-01-16T15:24:13Z</dcterms:modified>
</cp:coreProperties>
</file>