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F3F3B08-D313-814F-9D20-EB75DDC4B836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C540C85-935C-BA47-BB40-74804B70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X9qZVldx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DCbJ2KL_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e9b8V2XRU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Antebellum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8" y="263613"/>
            <a:ext cx="6350000" cy="414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58" y="263613"/>
            <a:ext cx="3806868" cy="63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Conflicting Depictions of Slavery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www.youtube.com/watch?v=WX9qZVldxHU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Domestic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the borders of the United States expanded, so did the number of slaves. </a:t>
            </a:r>
          </a:p>
          <a:p>
            <a:r>
              <a:rPr lang="en-US" dirty="0" smtClean="0"/>
              <a:t>Most of these slaves were working in the Chesapeake region but began to move south with population increase, as well as increased agricultural production.</a:t>
            </a:r>
          </a:p>
          <a:p>
            <a:r>
              <a:rPr lang="en-US" dirty="0" smtClean="0"/>
              <a:t>The Coastal Trade and the Inland trade </a:t>
            </a:r>
          </a:p>
          <a:p>
            <a:r>
              <a:rPr lang="en-US" dirty="0" smtClean="0"/>
              <a:t>The “mania for buying Negros” from the upper south resulted in the massive transplantation of more than 1 million slaves to the deep south </a:t>
            </a:r>
            <a:endParaRPr lang="en-US" dirty="0"/>
          </a:p>
        </p:txBody>
      </p:sp>
      <p:pic>
        <p:nvPicPr>
          <p:cNvPr id="5" name="Picture 3" descr="slave auction 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111030"/>
            <a:ext cx="4481512" cy="378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Slavery in the South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89" y="1828800"/>
            <a:ext cx="7288673" cy="4351338"/>
          </a:xfrm>
        </p:spPr>
      </p:pic>
    </p:spTree>
    <p:extLst>
      <p:ext uri="{BB962C8B-B14F-4D97-AF65-F5344CB8AC3E}">
        <p14:creationId xmlns:p14="http://schemas.microsoft.com/office/powerpoint/2010/main" val="1813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 Routes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6" y="1784620"/>
            <a:ext cx="6530974" cy="4702301"/>
          </a:xfrm>
        </p:spPr>
      </p:pic>
    </p:spTree>
    <p:extLst>
      <p:ext uri="{BB962C8B-B14F-4D97-AF65-F5344CB8AC3E}">
        <p14:creationId xmlns:p14="http://schemas.microsoft.com/office/powerpoint/2010/main" val="1596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Black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trade and African American migration took place as transfer or sale</a:t>
            </a:r>
          </a:p>
          <a:p>
            <a:r>
              <a:rPr lang="en-US" dirty="0" smtClean="0"/>
              <a:t>Southern slave traders made massive profits. Used the chattel principle as the primary method of migration</a:t>
            </a:r>
          </a:p>
          <a:p>
            <a:r>
              <a:rPr lang="en-US" dirty="0" smtClean="0"/>
              <a:t>Auction houses were common and  families were often split up. </a:t>
            </a:r>
          </a:p>
          <a:p>
            <a:r>
              <a:rPr lang="en-US" dirty="0" smtClean="0"/>
              <a:t>Slave property: the idea that slaves were private property of the owner underpinned the entire economic system </a:t>
            </a:r>
          </a:p>
          <a:p>
            <a:pPr lvl="1"/>
            <a:r>
              <a:rPr lang="en-US" dirty="0" smtClean="0"/>
              <a:t>Key for slave discipline </a:t>
            </a:r>
          </a:p>
          <a:p>
            <a:r>
              <a:rPr lang="en-US" dirty="0" smtClean="0"/>
              <a:t>Some planters considered themselves "benevolent masters” and took care of slave families, while others were honest about the human toll their wealth took.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www.youtube.com/watch?v=GDCbJ2KL_fs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28800"/>
            <a:ext cx="4374002" cy="4515556"/>
          </a:xfrm>
        </p:spPr>
      </p:pic>
      <p:pic>
        <p:nvPicPr>
          <p:cNvPr id="5" name="Picture 5" descr="SlaveWithIronM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4082" r="18565" b="4082"/>
          <a:stretch>
            <a:fillRect/>
          </a:stretch>
        </p:blipFill>
        <p:spPr bwMode="auto">
          <a:xfrm>
            <a:off x="5862551" y="1828800"/>
            <a:ext cx="1908528" cy="26843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ck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90" y="1828800"/>
            <a:ext cx="2938462" cy="2081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23" y="4009743"/>
            <a:ext cx="3567289" cy="28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Cultures of the Planter Elite: The Republican Aristocracy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Continued expansion split the plantation elite into two groups:</a:t>
            </a:r>
          </a:p>
          <a:p>
            <a:pPr lvl="1"/>
            <a:r>
              <a:rPr lang="en-US" dirty="0" smtClean="0"/>
              <a:t>Traditional aristocrats of the Old South</a:t>
            </a:r>
          </a:p>
          <a:p>
            <a:pPr lvl="1"/>
            <a:r>
              <a:rPr lang="en-US" dirty="0" smtClean="0"/>
              <a:t>The upstart capitalist of the cotton states </a:t>
            </a:r>
            <a:endParaRPr lang="en-US" dirty="0" smtClean="0"/>
          </a:p>
          <a:p>
            <a:pPr lvl="1"/>
            <a:r>
              <a:rPr lang="en-US" dirty="0" smtClean="0"/>
              <a:t>** this was a small number of the population in the South, a small elite owned a vast majority of the slave population </a:t>
            </a:r>
            <a:endParaRPr lang="en-US" dirty="0" smtClean="0"/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dirty="0"/>
              <a:t>The Republican Aristocracy </a:t>
            </a:r>
            <a:endParaRPr lang="en-US" dirty="0" smtClean="0"/>
          </a:p>
          <a:p>
            <a:pPr lvl="1"/>
            <a:r>
              <a:rPr lang="en-US" dirty="0"/>
              <a:t>Impressive mansions and culture of the English gentry</a:t>
            </a:r>
          </a:p>
          <a:p>
            <a:pPr lvl="1"/>
            <a:r>
              <a:rPr lang="en-US" dirty="0"/>
              <a:t>Criticized the middle class</a:t>
            </a:r>
          </a:p>
          <a:p>
            <a:pPr lvl="1"/>
            <a:r>
              <a:rPr lang="en-US" dirty="0"/>
              <a:t>Married within aristocratic planters and wealthy </a:t>
            </a:r>
            <a:r>
              <a:rPr lang="en-US" dirty="0" smtClean="0"/>
              <a:t>families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 smtClean="0"/>
              <a:t>justified slavery as a “positive good” because it subsidized their elegant lifestyle and provided training for “genetically inferior Africans</a:t>
            </a:r>
          </a:p>
          <a:p>
            <a:r>
              <a:rPr lang="en-US" dirty="0" smtClean="0"/>
              <a:t>Most were absentee owners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www.youtube.com/watch?v=me9b8V2XRU0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9" y="1919110"/>
            <a:ext cx="4893296" cy="42787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6" y="1919110"/>
            <a:ext cx="5081999" cy="42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Cultures of the Planter Elite: Entrepreneurial Planters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less elegance and hypocrisy among this group. </a:t>
            </a:r>
          </a:p>
          <a:p>
            <a:r>
              <a:rPr lang="en-US" dirty="0" smtClean="0"/>
              <a:t>Overseers pushed workers hard because salaries often depended on the amount of cotton they were able to produce </a:t>
            </a:r>
          </a:p>
          <a:p>
            <a:pPr lvl="1"/>
            <a:r>
              <a:rPr lang="en-US" dirty="0" smtClean="0"/>
              <a:t>Cotton had a long growing season and was difficult and labor heavy to produce</a:t>
            </a:r>
          </a:p>
          <a:p>
            <a:r>
              <a:rPr lang="en-US" dirty="0" smtClean="0"/>
              <a:t>Developed the gang labor system to increase output</a:t>
            </a:r>
          </a:p>
          <a:p>
            <a:pPr lvl="1"/>
            <a:r>
              <a:rPr lang="en-US" dirty="0" smtClean="0"/>
              <a:t>Organized teams or gangs to monitor work and keep a steady pace </a:t>
            </a:r>
          </a:p>
          <a:p>
            <a:r>
              <a:rPr lang="en-US" dirty="0" smtClean="0"/>
              <a:t>Many slaves were subject “to the lash” and suffered horrific torture</a:t>
            </a:r>
          </a:p>
          <a:p>
            <a:r>
              <a:rPr lang="en-US" dirty="0" smtClean="0"/>
              <a:t>The price of raw cotton surged in the 1840s and nearly 2 million slaves labored on cotton plantations.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63</TotalTime>
  <Words>405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Schoolbook</vt:lpstr>
      <vt:lpstr>Wingdings 2</vt:lpstr>
      <vt:lpstr>Arial</vt:lpstr>
      <vt:lpstr>View</vt:lpstr>
      <vt:lpstr>The Antebellum South</vt:lpstr>
      <vt:lpstr>The Domestic Slave Trade</vt:lpstr>
      <vt:lpstr>Expansion of Slavery in the South</vt:lpstr>
      <vt:lpstr>Slave Trade Routes</vt:lpstr>
      <vt:lpstr>Impact on Black Lives</vt:lpstr>
      <vt:lpstr>PowerPoint Presentation</vt:lpstr>
      <vt:lpstr>Two Cultures of the Planter Elite: The Republican Aristocracy</vt:lpstr>
      <vt:lpstr>PowerPoint Presentation</vt:lpstr>
      <vt:lpstr>Two Cultures of the Planter Elite: Entrepreneurial Planters </vt:lpstr>
      <vt:lpstr>PowerPoint Presentation</vt:lpstr>
      <vt:lpstr>Conflicting Depictions of Slavery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Antebellum South</dc:title>
  <dc:creator>Microsoft Office User</dc:creator>
  <cp:lastModifiedBy>Microsoft Office User</cp:lastModifiedBy>
  <cp:revision>6</cp:revision>
  <dcterms:created xsi:type="dcterms:W3CDTF">2018-02-14T14:38:55Z</dcterms:created>
  <dcterms:modified xsi:type="dcterms:W3CDTF">2018-02-14T15:45:33Z</dcterms:modified>
</cp:coreProperties>
</file>